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61" r:id="rId4"/>
    <p:sldId id="257" r:id="rId5"/>
    <p:sldId id="258" r:id="rId6"/>
    <p:sldId id="259" r:id="rId7"/>
    <p:sldId id="273" r:id="rId8"/>
    <p:sldId id="274" r:id="rId9"/>
    <p:sldId id="272" r:id="rId10"/>
    <p:sldId id="260" r:id="rId11"/>
    <p:sldId id="27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lvano Mezzenzana" initials="SM" lastIdx="1" clrIdx="0">
    <p:extLst>
      <p:ext uri="{19B8F6BF-5375-455C-9EA6-DF929625EA0E}">
        <p15:presenceInfo xmlns:p15="http://schemas.microsoft.com/office/powerpoint/2012/main" userId="S::smezzenzana@duomoviaggi.it::e70bc99c-0001-44be-bfdd-00a41bcc38e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714B"/>
    <a:srgbClr val="914D35"/>
    <a:srgbClr val="FF66FF"/>
    <a:srgbClr val="800080"/>
    <a:srgbClr val="FF3399"/>
    <a:srgbClr val="CC00CC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14/12/2023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105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14/12/2023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86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14/12/2023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19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14/12/2023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97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14/12/2023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0630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14/12/2023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243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14/12/2023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49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14/12/2023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760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14/12/2023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981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14/12/2023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92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14/12/2023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212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26F38-CFA6-45A3-8C93-DE39F776150F}" type="datetimeFigureOut">
              <a:rPr lang="it-IT" smtClean="0"/>
              <a:t>14/12/2023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5EDF93E-DFA2-C46E-9666-4CBC840F95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34"/>
          <a:stretch/>
        </p:blipFill>
        <p:spPr bwMode="auto">
          <a:xfrm>
            <a:off x="-1" y="0"/>
            <a:ext cx="72938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23FCDA66-1FAD-61AB-E9C1-44EFA966E425}"/>
              </a:ext>
            </a:extLst>
          </p:cNvPr>
          <p:cNvSpPr/>
          <p:nvPr/>
        </p:nvSpPr>
        <p:spPr>
          <a:xfrm>
            <a:off x="8453535" y="0"/>
            <a:ext cx="690465" cy="6858000"/>
          </a:xfrm>
          <a:prstGeom prst="rect">
            <a:avLst/>
          </a:prstGeom>
          <a:solidFill>
            <a:srgbClr val="B971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1B1B96CF-4037-C00D-2A84-4D3D7439CC31}"/>
              </a:ext>
            </a:extLst>
          </p:cNvPr>
          <p:cNvSpPr/>
          <p:nvPr/>
        </p:nvSpPr>
        <p:spPr>
          <a:xfrm>
            <a:off x="5740799" y="0"/>
            <a:ext cx="2952916" cy="6858000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2FF24D8-8284-3223-AD7F-1345D84317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573" y="258539"/>
            <a:ext cx="1466480" cy="1418256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B414DC2D-15CF-9E41-F4ED-E1C832050E07}"/>
              </a:ext>
            </a:extLst>
          </p:cNvPr>
          <p:cNvSpPr txBox="1"/>
          <p:nvPr/>
        </p:nvSpPr>
        <p:spPr>
          <a:xfrm>
            <a:off x="5740799" y="1792003"/>
            <a:ext cx="2952917" cy="4770537"/>
          </a:xfrm>
          <a:prstGeom prst="rect">
            <a:avLst/>
          </a:prstGeom>
          <a:solidFill>
            <a:srgbClr val="993366">
              <a:alpha val="93725"/>
            </a:srgbClr>
          </a:solidFill>
          <a:ln cmpd="sng">
            <a:noFill/>
          </a:ln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17 dicembre 2023</a:t>
            </a:r>
          </a:p>
          <a:p>
            <a:endParaRPr lang="it-IT" b="1" dirty="0">
              <a:solidFill>
                <a:schemeClr val="bg1"/>
              </a:solidFill>
            </a:endParaRPr>
          </a:p>
          <a:p>
            <a:r>
              <a:rPr lang="it-IT" sz="3200" b="1" dirty="0">
                <a:solidFill>
                  <a:schemeClr val="bg1"/>
                </a:solidFill>
              </a:rPr>
              <a:t>DOMENICA DELLA</a:t>
            </a:r>
          </a:p>
          <a:p>
            <a:r>
              <a:rPr lang="it-IT" sz="3200" b="1" dirty="0">
                <a:solidFill>
                  <a:schemeClr val="bg1"/>
                </a:solidFill>
              </a:rPr>
              <a:t>INCARNAZIONE</a:t>
            </a:r>
          </a:p>
          <a:p>
            <a:r>
              <a:rPr lang="it-IT" sz="2800" b="1" dirty="0">
                <a:solidFill>
                  <a:schemeClr val="bg1"/>
                </a:solidFill>
              </a:rPr>
              <a:t>(Maternità divina di Maria)</a:t>
            </a:r>
          </a:p>
          <a:p>
            <a:endParaRPr lang="it-IT" sz="1400" b="1" dirty="0">
              <a:solidFill>
                <a:schemeClr val="bg1"/>
              </a:solidFill>
            </a:endParaRPr>
          </a:p>
          <a:p>
            <a:r>
              <a:rPr lang="it-IT" sz="2800" b="1" dirty="0">
                <a:solidFill>
                  <a:schemeClr val="bg1"/>
                </a:solidFill>
              </a:rPr>
              <a:t>Introduzione </a:t>
            </a:r>
          </a:p>
          <a:p>
            <a:r>
              <a:rPr lang="it-IT" sz="2800" b="1" dirty="0">
                <a:solidFill>
                  <a:schemeClr val="bg1"/>
                </a:solidFill>
              </a:rPr>
              <a:t>alle letture</a:t>
            </a:r>
          </a:p>
        </p:txBody>
      </p:sp>
    </p:spTree>
    <p:extLst>
      <p:ext uri="{BB962C8B-B14F-4D97-AF65-F5344CB8AC3E}">
        <p14:creationId xmlns:p14="http://schemas.microsoft.com/office/powerpoint/2010/main" val="414306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9F97B19-A695-4FA4-9BAE-D1385D6B3680}"/>
              </a:ext>
            </a:extLst>
          </p:cNvPr>
          <p:cNvSpPr txBox="1"/>
          <p:nvPr/>
        </p:nvSpPr>
        <p:spPr>
          <a:xfrm>
            <a:off x="488273" y="186433"/>
            <a:ext cx="46430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chemeClr val="bg1"/>
                </a:solidFill>
              </a:rPr>
              <a:t>LA </a:t>
            </a:r>
          </a:p>
          <a:p>
            <a:r>
              <a:rPr lang="it-IT" sz="4000" b="1" dirty="0">
                <a:solidFill>
                  <a:schemeClr val="bg1"/>
                </a:solidFill>
              </a:rPr>
              <a:t>BUONA NOTIZIA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566EB70-FE52-48CC-B71E-70C9B253DECD}"/>
              </a:ext>
            </a:extLst>
          </p:cNvPr>
          <p:cNvSpPr txBox="1"/>
          <p:nvPr/>
        </p:nvSpPr>
        <p:spPr>
          <a:xfrm>
            <a:off x="487731" y="1593847"/>
            <a:ext cx="8030576" cy="4801314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Nulla è impossibile a Dio: nemmeno l’impossibile.</a:t>
            </a:r>
          </a:p>
          <a:p>
            <a:r>
              <a:rPr lang="it-IT" b="1" dirty="0">
                <a:solidFill>
                  <a:schemeClr val="bg1"/>
                </a:solidFill>
              </a:rPr>
              <a:t>Se questo antico detto è vero, allora di cosa abbiamo paura o vergogna?</a:t>
            </a:r>
          </a:p>
          <a:p>
            <a:r>
              <a:rPr lang="it-IT" b="1" dirty="0">
                <a:solidFill>
                  <a:schemeClr val="bg1"/>
                </a:solidFill>
              </a:rPr>
              <a:t>Abbiamo paura o vergogna di raccontare a tutti questa apparente storiella per bambini che racconta di un Dio che si fa uomo, di una donna che partorisce Dio, di un Dio che muore in croce e poi risorge?</a:t>
            </a:r>
          </a:p>
          <a:p>
            <a:r>
              <a:rPr lang="it-IT" b="1" dirty="0">
                <a:solidFill>
                  <a:schemeClr val="bg1"/>
                </a:solidFill>
              </a:rPr>
              <a:t>Parliamo spesso di scandalo della croce per giustificare la nostra reticenza a testimoniare la resurrezione, ma il Natale non è meno scandaloso o da «fuori di testa» … per chi non crede, </a:t>
            </a:r>
            <a:r>
              <a:rPr lang="it-IT" b="1" i="1" dirty="0">
                <a:solidFill>
                  <a:schemeClr val="bg1"/>
                </a:solidFill>
                <a:effectLst/>
              </a:rPr>
              <a:t>ma per coloro che sono chiamati, sia Giudei che Greci, Cristo è potenza di Dio e sapienza di Dio </a:t>
            </a:r>
            <a:r>
              <a:rPr lang="it-IT" b="1" dirty="0">
                <a:solidFill>
                  <a:schemeClr val="bg1"/>
                </a:solidFill>
                <a:effectLst/>
              </a:rPr>
              <a:t>(1 </a:t>
            </a:r>
            <a:r>
              <a:rPr lang="it-IT" b="1" dirty="0" err="1">
                <a:solidFill>
                  <a:schemeClr val="bg1"/>
                </a:solidFill>
                <a:effectLst/>
              </a:rPr>
              <a:t>Cor</a:t>
            </a:r>
            <a:r>
              <a:rPr lang="it-IT" b="1" dirty="0">
                <a:solidFill>
                  <a:schemeClr val="bg1"/>
                </a:solidFill>
                <a:effectLst/>
              </a:rPr>
              <a:t> 1,24).</a:t>
            </a:r>
          </a:p>
          <a:p>
            <a:r>
              <a:rPr lang="it-IT" b="1" dirty="0">
                <a:solidFill>
                  <a:schemeClr val="bg1"/>
                </a:solidFill>
              </a:rPr>
              <a:t>La benevolenza con cui la gente accoglie il Natale, come festa famigliare, di bontà, di affetti, di tenerezza, di ricongiungimenti, di scambi di doni, è un’occasione propria per fare festa da cristiani, come ci dice San Paolo: il nostro Natale sia un carosello di buone azioni, uno sventolio di segni di attenzioni agli altri, un gridare buoni pensieri, forte attenzione ai poveri e ai bisognosi. </a:t>
            </a:r>
          </a:p>
          <a:p>
            <a:r>
              <a:rPr lang="it-IT" b="1" dirty="0">
                <a:solidFill>
                  <a:schemeClr val="bg1"/>
                </a:solidFill>
              </a:rPr>
              <a:t>E che la festa di condivisione sia annuncio al nostro quartiere di un Dio che ci ama nella nostra fragilità e la assume come sua a cominciare dalla nascita e dalla fatica di crescere come uomo.</a:t>
            </a:r>
            <a:endParaRPr lang="it-IT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513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4000">
        <p:fade/>
      </p:transition>
    </mc:Choice>
    <mc:Fallback xmlns="">
      <p:transition spd="med" advClick="0" advTm="104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magine 2" descr="Immagine che contiene marrone, natura, terreno, cratere&#10;&#10;Descrizione generata automaticamente">
            <a:extLst>
              <a:ext uri="{FF2B5EF4-FFF2-40B4-BE49-F238E27FC236}">
                <a16:creationId xmlns:a16="http://schemas.microsoft.com/office/drawing/2014/main" id="{017F6905-4696-86FA-A000-603AF85FD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91074"/>
            <a:ext cx="4419406" cy="3207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1" descr="Immagine che contiene schizzo, disegno, Arte bambini, arte&#10;&#10;Descrizione generata automaticamente">
            <a:extLst>
              <a:ext uri="{FF2B5EF4-FFF2-40B4-BE49-F238E27FC236}">
                <a16:creationId xmlns:a16="http://schemas.microsoft.com/office/drawing/2014/main" id="{11C43B95-AD7D-7504-E6E5-014331894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4" y="3298825"/>
            <a:ext cx="4419405" cy="3067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686000A7-DE41-57B6-5112-ECF3B9BA8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925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B73AF9B-AE7B-C329-F62A-A7F0F9D79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925" y="3298825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B664EAD-C38E-F529-8A1F-5C5552E49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925" y="5758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20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98467E48-5923-4B37-9177-3EA4D4BD957F}"/>
              </a:ext>
            </a:extLst>
          </p:cNvPr>
          <p:cNvSpPr/>
          <p:nvPr/>
        </p:nvSpPr>
        <p:spPr>
          <a:xfrm>
            <a:off x="670264" y="488709"/>
            <a:ext cx="2217274" cy="13803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it-IT" sz="4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SALMO</a:t>
            </a:r>
            <a:r>
              <a:rPr lang="it-IT" sz="4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it-IT" sz="40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Sal </a:t>
            </a:r>
            <a:r>
              <a:rPr lang="it-IT" sz="3600" b="0" i="0" dirty="0">
                <a:solidFill>
                  <a:schemeClr val="bg1"/>
                </a:solidFill>
                <a:effectLst/>
              </a:rPr>
              <a:t>97 (98)</a:t>
            </a:r>
            <a:endParaRPr lang="it-IT" sz="4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A5A1181-3149-43B7-ADAD-79BB8EE84016}"/>
              </a:ext>
            </a:extLst>
          </p:cNvPr>
          <p:cNvSpPr txBox="1"/>
          <p:nvPr/>
        </p:nvSpPr>
        <p:spPr>
          <a:xfrm>
            <a:off x="4023977" y="559779"/>
            <a:ext cx="4449759" cy="4524315"/>
          </a:xfrm>
          <a:prstGeom prst="rect">
            <a:avLst/>
          </a:prstGeom>
          <a:solidFill>
            <a:srgbClr val="FF66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it-IT" b="1" i="0" dirty="0">
                <a:effectLst/>
              </a:rPr>
              <a:t>Vieni, Signore, a giudicare il mondo.</a:t>
            </a:r>
          </a:p>
          <a:p>
            <a:pPr algn="l"/>
            <a:endParaRPr lang="it-IT" b="0" i="0" dirty="0">
              <a:effectLst/>
            </a:endParaRPr>
          </a:p>
          <a:p>
            <a:pPr algn="l"/>
            <a:r>
              <a:rPr lang="it-IT" b="0" i="0" dirty="0">
                <a:effectLst/>
              </a:rPr>
              <a:t>Cantate inni al Signore con la cetra,</a:t>
            </a:r>
            <a:br>
              <a:rPr lang="it-IT" b="0" i="0" dirty="0">
                <a:effectLst/>
              </a:rPr>
            </a:br>
            <a:r>
              <a:rPr lang="it-IT" b="0" i="0" dirty="0">
                <a:effectLst/>
              </a:rPr>
              <a:t>con la cetra e al suono di strumenti a corde;</a:t>
            </a:r>
            <a:br>
              <a:rPr lang="it-IT" b="0" i="0" dirty="0">
                <a:effectLst/>
              </a:rPr>
            </a:br>
            <a:r>
              <a:rPr lang="it-IT" b="0" i="0" dirty="0">
                <a:effectLst/>
              </a:rPr>
              <a:t>con le trombe e al suono del corno</a:t>
            </a:r>
            <a:br>
              <a:rPr lang="it-IT" b="0" i="0" dirty="0">
                <a:effectLst/>
              </a:rPr>
            </a:br>
            <a:r>
              <a:rPr lang="it-IT" b="0" i="0" dirty="0">
                <a:effectLst/>
              </a:rPr>
              <a:t>acclamate davanti al re, il Signore. R</a:t>
            </a:r>
          </a:p>
          <a:p>
            <a:pPr algn="l"/>
            <a:endParaRPr lang="it-IT" b="0" i="0" dirty="0">
              <a:effectLst/>
            </a:endParaRPr>
          </a:p>
          <a:p>
            <a:pPr algn="l"/>
            <a:r>
              <a:rPr lang="it-IT" b="0" i="0" dirty="0">
                <a:effectLst/>
              </a:rPr>
              <a:t>Risuoni il mare e quanto racchiude,</a:t>
            </a:r>
            <a:br>
              <a:rPr lang="it-IT" b="0" i="0" dirty="0">
                <a:effectLst/>
              </a:rPr>
            </a:br>
            <a:r>
              <a:rPr lang="it-IT" b="0" i="0" dirty="0">
                <a:effectLst/>
              </a:rPr>
              <a:t>il mondo e i suoi abitanti.</a:t>
            </a:r>
            <a:br>
              <a:rPr lang="it-IT" b="0" i="0" dirty="0">
                <a:effectLst/>
              </a:rPr>
            </a:br>
            <a:r>
              <a:rPr lang="it-IT" b="0" i="0" dirty="0">
                <a:effectLst/>
              </a:rPr>
              <a:t>I fiumi battano le mani,</a:t>
            </a:r>
            <a:br>
              <a:rPr lang="it-IT" b="0" i="0" dirty="0">
                <a:effectLst/>
              </a:rPr>
            </a:br>
            <a:r>
              <a:rPr lang="it-IT" b="0" i="0" dirty="0">
                <a:effectLst/>
              </a:rPr>
              <a:t>esultino insieme le montagne. R</a:t>
            </a:r>
          </a:p>
          <a:p>
            <a:pPr algn="l"/>
            <a:endParaRPr lang="it-IT" b="0" i="0" dirty="0">
              <a:effectLst/>
            </a:endParaRPr>
          </a:p>
          <a:p>
            <a:pPr algn="l"/>
            <a:r>
              <a:rPr lang="it-IT" b="0" i="0" dirty="0">
                <a:effectLst/>
              </a:rPr>
              <a:t>Esultino davanti al Signore che viene</a:t>
            </a:r>
            <a:br>
              <a:rPr lang="it-IT" b="0" i="0" dirty="0">
                <a:effectLst/>
              </a:rPr>
            </a:br>
            <a:r>
              <a:rPr lang="it-IT" b="0" i="0" dirty="0">
                <a:effectLst/>
              </a:rPr>
              <a:t>a giudicare la terra:</a:t>
            </a:r>
            <a:br>
              <a:rPr lang="it-IT" b="0" i="0" dirty="0">
                <a:effectLst/>
              </a:rPr>
            </a:br>
            <a:r>
              <a:rPr lang="it-IT" b="0" i="0" dirty="0">
                <a:effectLst/>
              </a:rPr>
              <a:t>giudicherà il mondo con giustizia</a:t>
            </a:r>
            <a:br>
              <a:rPr lang="it-IT" b="0" i="0" dirty="0">
                <a:effectLst/>
              </a:rPr>
            </a:br>
            <a:r>
              <a:rPr lang="it-IT" b="0" i="0" dirty="0">
                <a:effectLst/>
              </a:rPr>
              <a:t>e i popoli con rettitudine. R</a:t>
            </a:r>
          </a:p>
        </p:txBody>
      </p:sp>
    </p:spTree>
    <p:extLst>
      <p:ext uri="{BB962C8B-B14F-4D97-AF65-F5344CB8AC3E}">
        <p14:creationId xmlns:p14="http://schemas.microsoft.com/office/powerpoint/2010/main" val="141618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83000">
        <p:fade/>
      </p:transition>
    </mc:Choice>
    <mc:Fallback xmlns="">
      <p:transition spd="med" advClick="0" advTm="83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AD426B-C1C2-A599-C1C6-683940CD9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Preghiera alla Madre silenziosa </a:t>
            </a:r>
            <a:r>
              <a:rPr lang="it-IT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di John Henry Newman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A45CF8-81DC-CB33-5E28-CC12F5DBC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Maria silenziosa, che tutto immaginasti senza parlare,</a:t>
            </a:r>
            <a:br>
              <a:rPr lang="it-IT" sz="1600" b="1" dirty="0"/>
            </a:b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oltre ogni visione umana,</a:t>
            </a:r>
            <a:br>
              <a:rPr lang="it-IT" sz="1600" b="1" dirty="0"/>
            </a:b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aiutami ad entrare nel mistero di Cristo</a:t>
            </a:r>
            <a:br>
              <a:rPr lang="it-IT" sz="1600" b="1" dirty="0"/>
            </a:b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lentamente e profondamente,</a:t>
            </a:r>
            <a:br>
              <a:rPr lang="it-IT" sz="1600" b="1" dirty="0"/>
            </a:b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come un pellegrino arso di sete entra in una caverna buia</a:t>
            </a:r>
            <a:br>
              <a:rPr lang="it-IT" sz="1600" b="1" dirty="0"/>
            </a:b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alla cui fine oda un lieve correr d'acqua.</a:t>
            </a:r>
            <a:br>
              <a:rPr lang="it-IT" sz="1600" b="1" dirty="0"/>
            </a:b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Fa' che prima di tutto m'inginocchi ad adorare,</a:t>
            </a:r>
            <a:br>
              <a:rPr lang="it-IT" sz="1600" b="1" dirty="0"/>
            </a:b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fa' che poi tasti la roccia fiducioso,</a:t>
            </a:r>
            <a:br>
              <a:rPr lang="it-IT" sz="1600" b="1" dirty="0"/>
            </a:b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 m'inoltri sereno nel mistero.</a:t>
            </a:r>
            <a:br>
              <a:rPr lang="it-IT" sz="1600" b="1" dirty="0"/>
            </a:b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Fa' infine ch'io mi disseti all'acqua della Parola</a:t>
            </a:r>
            <a:br>
              <a:rPr lang="it-IT" sz="1600" b="1" dirty="0"/>
            </a:b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silenzio, come te.</a:t>
            </a:r>
            <a:br>
              <a:rPr lang="it-IT" sz="1600" b="1" dirty="0"/>
            </a:b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Forse allora, Maria,</a:t>
            </a:r>
            <a:br>
              <a:rPr lang="it-IT" sz="1600" b="1" dirty="0"/>
            </a:b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il segreto del Figlio Crocifisso</a:t>
            </a:r>
            <a:br>
              <a:rPr lang="it-IT" sz="1600" b="1" dirty="0"/>
            </a:b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 si rivelerà</a:t>
            </a:r>
            <a:br>
              <a:rPr lang="it-IT" sz="1600" b="1" dirty="0"/>
            </a:b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nella sua immensità senza confini</a:t>
            </a:r>
            <a:br>
              <a:rPr lang="it-IT" sz="1600" b="1" dirty="0"/>
            </a:b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 cadranno immagini e parole</a:t>
            </a:r>
            <a:br>
              <a:rPr lang="it-IT" sz="1600" b="1" dirty="0"/>
            </a:br>
            <a:r>
              <a:rPr lang="it-IT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 fare spazio solo all'infinito. 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185226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8B1FC4D-C403-4CA5-BBF7-F42F50AFD381}"/>
              </a:ext>
            </a:extLst>
          </p:cNvPr>
          <p:cNvSpPr txBox="1"/>
          <p:nvPr/>
        </p:nvSpPr>
        <p:spPr>
          <a:xfrm>
            <a:off x="508518" y="760911"/>
            <a:ext cx="8126963" cy="5078313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La sesta domenica di Avvento ci fa concentrare sulla figura di Maria, senza la cui «corrispondenza» all’invito dell’Angelo non ci sarebbe stata l’Incarnazione. </a:t>
            </a:r>
          </a:p>
          <a:p>
            <a:r>
              <a:rPr lang="it-IT" b="1" dirty="0">
                <a:solidFill>
                  <a:schemeClr val="bg1"/>
                </a:solidFill>
              </a:rPr>
              <a:t>Questa è certamente la festa mariana più antica, in qualche modo legata al Concilio di Efeso del 431 d. C. in cui fu proclamata la «maternità di divina di Maria». Maria non è solo la mamma di Gesù ma anche di Dio perché ha generato dentro di sé il Figlio della Trinità. </a:t>
            </a:r>
          </a:p>
          <a:p>
            <a:r>
              <a:rPr lang="it-IT" b="1" dirty="0">
                <a:solidFill>
                  <a:schemeClr val="bg1"/>
                </a:solidFill>
              </a:rPr>
              <a:t>Un concetto sintetizzato mirabilmente da Dante nella Divina Commedia:</a:t>
            </a:r>
            <a:endParaRPr lang="it-IT" b="1" i="0" dirty="0">
              <a:solidFill>
                <a:schemeClr val="bg1"/>
              </a:solidFill>
              <a:effectLst/>
            </a:endParaRPr>
          </a:p>
          <a:p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i="1" dirty="0">
                <a:solidFill>
                  <a:schemeClr val="bg1"/>
                </a:solidFill>
                <a:effectLst/>
              </a:rPr>
              <a:t>«Vergine Madre, figlia del tuo figlio,</a:t>
            </a:r>
            <a:br>
              <a:rPr lang="it-IT" b="1" i="1" dirty="0">
                <a:solidFill>
                  <a:schemeClr val="bg1"/>
                </a:solidFill>
              </a:rPr>
            </a:br>
            <a:r>
              <a:rPr lang="it-IT" b="1" i="1" dirty="0">
                <a:solidFill>
                  <a:schemeClr val="bg1"/>
                </a:solidFill>
                <a:effectLst/>
              </a:rPr>
              <a:t>umile e alta più che creatura,</a:t>
            </a:r>
            <a:br>
              <a:rPr lang="it-IT" b="1" i="1" dirty="0">
                <a:solidFill>
                  <a:schemeClr val="bg1"/>
                </a:solidFill>
              </a:rPr>
            </a:br>
            <a:r>
              <a:rPr lang="it-IT" b="1" i="1" dirty="0">
                <a:solidFill>
                  <a:schemeClr val="bg1"/>
                </a:solidFill>
                <a:effectLst/>
              </a:rPr>
              <a:t>termine fisso d'etterno consiglio»</a:t>
            </a:r>
          </a:p>
          <a:p>
            <a:endParaRPr lang="it-IT" b="1" i="1" dirty="0">
              <a:solidFill>
                <a:schemeClr val="bg1"/>
              </a:solidFill>
              <a:effectLst/>
            </a:endParaRPr>
          </a:p>
          <a:p>
            <a:r>
              <a:rPr lang="it-IT" b="1" dirty="0">
                <a:solidFill>
                  <a:schemeClr val="bg1"/>
                </a:solidFill>
              </a:rPr>
              <a:t>Le prime due letture di oggi però, coerentemente con tutto il percorso di Avvento, ci invitano a guardare al Natale come la venuta prossima del Messia per compiere quella salvezza che ci farà chiamare </a:t>
            </a:r>
            <a:r>
              <a:rPr lang="it-IT" b="1" i="1" dirty="0">
                <a:solidFill>
                  <a:schemeClr val="bg1"/>
                </a:solidFill>
                <a:effectLst/>
              </a:rPr>
              <a:t>«Popolo santo», «Redenti del Signore» (Isaia).</a:t>
            </a:r>
            <a:r>
              <a:rPr lang="it-IT" b="1" dirty="0">
                <a:solidFill>
                  <a:schemeClr val="bg1"/>
                </a:solidFill>
              </a:rPr>
              <a:t> </a:t>
            </a:r>
          </a:p>
          <a:p>
            <a:r>
              <a:rPr lang="it-IT" b="1" dirty="0">
                <a:solidFill>
                  <a:schemeClr val="bg1"/>
                </a:solidFill>
              </a:rPr>
              <a:t>Con Paolo, nella Lettera ai Filippesi perciò possiamo dire: </a:t>
            </a:r>
            <a:r>
              <a:rPr lang="it-IT" b="1" i="1" dirty="0">
                <a:solidFill>
                  <a:schemeClr val="bg1"/>
                </a:solidFill>
                <a:effectLst/>
              </a:rPr>
              <a:t>Il Signore è vicino!</a:t>
            </a:r>
          </a:p>
          <a:p>
            <a:endParaRPr lang="it-IT" b="1" i="1" dirty="0">
              <a:solidFill>
                <a:schemeClr val="bg1"/>
              </a:solidFill>
              <a:effectLst/>
            </a:endParaRPr>
          </a:p>
          <a:p>
            <a:r>
              <a:rPr lang="it-IT" b="1" dirty="0">
                <a:solidFill>
                  <a:schemeClr val="bg1"/>
                </a:solidFill>
              </a:rPr>
              <a:t>Il Vangelo di Luca nella pagina dell’Annunciazione lega mirabilmente la nostra attesa del Messia con la festa che ci apprestiamo a celebrare.</a:t>
            </a:r>
          </a:p>
        </p:txBody>
      </p:sp>
    </p:spTree>
    <p:extLst>
      <p:ext uri="{BB962C8B-B14F-4D97-AF65-F5344CB8AC3E}">
        <p14:creationId xmlns:p14="http://schemas.microsoft.com/office/powerpoint/2010/main" val="137412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22000">
        <p:fade/>
      </p:transition>
    </mc:Choice>
    <mc:Fallback xmlns="">
      <p:transition spd="med" advClick="0" advTm="122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16FEA16-4A43-41FB-960C-6810940941D8}"/>
              </a:ext>
            </a:extLst>
          </p:cNvPr>
          <p:cNvSpPr/>
          <p:nvPr/>
        </p:nvSpPr>
        <p:spPr>
          <a:xfrm>
            <a:off x="446973" y="196044"/>
            <a:ext cx="7516801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>
                <a:solidFill>
                  <a:schemeClr val="bg1"/>
                </a:solidFill>
                <a:ea typeface="Times New Roman" panose="02020603050405020304" pitchFamily="18" charset="0"/>
                <a:cs typeface="Helvetica" panose="020B0604020202020204" pitchFamily="34" charset="0"/>
              </a:rPr>
              <a:t>LETTURA</a:t>
            </a:r>
            <a:r>
              <a:rPr lang="it-IT" sz="4000" dirty="0">
                <a:solidFill>
                  <a:schemeClr val="bg1"/>
                </a:solidFill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</a:p>
          <a:p>
            <a:r>
              <a:rPr lang="it-IT" sz="3200" b="0" i="0" dirty="0">
                <a:solidFill>
                  <a:schemeClr val="bg1"/>
                </a:solidFill>
                <a:effectLst/>
                <a:latin typeface="Noto Sans"/>
              </a:rPr>
              <a:t>Dal libro del profeta Isaia </a:t>
            </a:r>
            <a:r>
              <a:rPr lang="it-IT" sz="3200" b="0" i="0" dirty="0">
                <a:solidFill>
                  <a:schemeClr val="bg1"/>
                </a:solidFill>
                <a:effectLst/>
              </a:rPr>
              <a:t> 62,10 – 63,3b</a:t>
            </a:r>
            <a:endParaRPr lang="it-IT" sz="32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32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B5489AB-61A3-4F7B-9CE6-B0E76A0A2D97}"/>
              </a:ext>
            </a:extLst>
          </p:cNvPr>
          <p:cNvSpPr txBox="1"/>
          <p:nvPr/>
        </p:nvSpPr>
        <p:spPr>
          <a:xfrm>
            <a:off x="480939" y="2106864"/>
            <a:ext cx="8182122" cy="2862322"/>
          </a:xfrm>
          <a:prstGeom prst="rect">
            <a:avLst/>
          </a:prstGeom>
          <a:solidFill>
            <a:srgbClr val="FF66FF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it-IT" b="0" i="0" dirty="0">
                <a:effectLst/>
              </a:rPr>
              <a:t>In quei giorni. Isaia disse: «Passate, passate per le porte, sgombrate la via al popolo, spianate, spianate la strada, liberatela dalle pietre, innalzate un vessillo per i popoli». Ecco ciò che il Signore fa sentire all’estremità della terra: «Dite alla figlia di Sion: “Ecco, arriva il tuo salvatore; ecco, egli ha con sé il premio e la sua ricompensa lo precede”. Li chiameranno “Popolo santo”, “Redenti del Signore”. E tu sarai chiamata Ricercata, “Città non abbandonata”». «Chi è costui che viene da </a:t>
            </a:r>
            <a:r>
              <a:rPr lang="it-IT" b="0" i="0" dirty="0" err="1">
                <a:effectLst/>
              </a:rPr>
              <a:t>Edom</a:t>
            </a:r>
            <a:r>
              <a:rPr lang="it-IT" b="0" i="0" dirty="0">
                <a:effectLst/>
              </a:rPr>
              <a:t>, da </a:t>
            </a:r>
            <a:r>
              <a:rPr lang="it-IT" b="0" i="0" dirty="0" err="1">
                <a:effectLst/>
              </a:rPr>
              <a:t>Bosra</a:t>
            </a:r>
            <a:r>
              <a:rPr lang="it-IT" b="0" i="0" dirty="0">
                <a:effectLst/>
              </a:rPr>
              <a:t> con le vesti tinte di rosso, splendido nella sua veste, che avanza nella pienezza della sua forza?». «Sono io, che parlo con giustizia, e sono grande nel salvare». «Perché rossa è la tua veste e i tuoi abiti come quelli di chi pigia nel torchio?». «Nel tino ho pigiato da solo e del mio popolo nessuno era con me».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155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2500">
        <p:fade/>
      </p:transition>
    </mc:Choice>
    <mc:Fallback xmlns="">
      <p:transition spd="med" advClick="0" advTm="1025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8E75FEF-9018-4F81-83D0-6FD96C907F53}"/>
              </a:ext>
            </a:extLst>
          </p:cNvPr>
          <p:cNvSpPr/>
          <p:nvPr/>
        </p:nvSpPr>
        <p:spPr>
          <a:xfrm>
            <a:off x="581488" y="248584"/>
            <a:ext cx="774576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b="1" dirty="0">
                <a:solidFill>
                  <a:schemeClr val="bg1"/>
                </a:solidFill>
              </a:rPr>
              <a:t>EPISTOLA</a:t>
            </a:r>
            <a:r>
              <a:rPr lang="it-IT" sz="4000" dirty="0"/>
              <a:t> </a:t>
            </a:r>
          </a:p>
          <a:p>
            <a:r>
              <a:rPr lang="it-IT" sz="4000" dirty="0">
                <a:solidFill>
                  <a:schemeClr val="bg1"/>
                </a:solidFill>
              </a:rPr>
              <a:t>Lettera ai Filippesi 4,4-9</a:t>
            </a:r>
            <a:endParaRPr lang="it-IT" sz="5400" dirty="0">
              <a:solidFill>
                <a:schemeClr val="bg1"/>
              </a:solidFill>
              <a:effectLst/>
              <a:latin typeface="Southern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30FE2EE-ED05-42DD-A9C6-98ACF7355F34}"/>
              </a:ext>
            </a:extLst>
          </p:cNvPr>
          <p:cNvSpPr txBox="1"/>
          <p:nvPr/>
        </p:nvSpPr>
        <p:spPr>
          <a:xfrm>
            <a:off x="625332" y="2221863"/>
            <a:ext cx="7893335" cy="2585323"/>
          </a:xfrm>
          <a:prstGeom prst="rect">
            <a:avLst/>
          </a:prstGeom>
          <a:solidFill>
            <a:srgbClr val="FF66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b="0" i="0" dirty="0">
                <a:effectLst/>
              </a:rPr>
              <a:t>Fratelli, siate sempre lieti nel Signore, ve lo ripeto: siate lieti. La vostra amabilità sia nota a tutti. Il Signore è vicino! Non angustiatevi per nulla, ma in ogni circostanza fate presenti a Dio le vostre richieste con preghiere, suppliche e ringraziamenti. E la pace di Dio, che supera ogni intelligenza, custodirà i vostri cuori e le vostre menti in Cristo Gesù. In conclusione, fratelli, quello che è vero, quello che è nobile, quello che è giusto, quello che è puro, quello che è amabile, quello che è onorato, ciò che è virtù e ciò che merita lode, questo sia oggetto dei vostri pensieri. Le cose che avete imparato, ricevuto, ascoltato e veduto in me, mettetele in pratica. E il Dio della pace sarà con voi!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429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200">
        <p:fade/>
      </p:transition>
    </mc:Choice>
    <mc:Fallback xmlns="">
      <p:transition spd="med" advClick="0" advTm="602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F5252CEF-A611-4C69-9956-BB891BF8B001}"/>
              </a:ext>
            </a:extLst>
          </p:cNvPr>
          <p:cNvSpPr/>
          <p:nvPr/>
        </p:nvSpPr>
        <p:spPr>
          <a:xfrm>
            <a:off x="425836" y="438539"/>
            <a:ext cx="851427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b="1" dirty="0">
                <a:solidFill>
                  <a:schemeClr val="bg1"/>
                </a:solidFill>
                <a:ea typeface="Times New Roman" panose="02020603050405020304" pitchFamily="18" charset="0"/>
                <a:cs typeface="Helvetica" panose="020B0604020202020204" pitchFamily="34" charset="0"/>
              </a:rPr>
              <a:t>VANGELO</a:t>
            </a:r>
            <a:r>
              <a:rPr lang="it-IT" sz="4000" dirty="0">
                <a:solidFill>
                  <a:schemeClr val="bg1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</a:p>
          <a:p>
            <a:r>
              <a:rPr lang="it-IT" sz="4000" dirty="0">
                <a:solidFill>
                  <a:schemeClr val="bg1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Vangelo di Luca 1,26-38a</a:t>
            </a:r>
            <a:endParaRPr lang="it-IT" sz="4000" dirty="0">
              <a:solidFill>
                <a:schemeClr val="bg1"/>
              </a:solidFill>
            </a:endParaRPr>
          </a:p>
          <a:p>
            <a:endParaRPr lang="it-IT" sz="4000" i="0" dirty="0">
              <a:solidFill>
                <a:schemeClr val="bg1"/>
              </a:solidFill>
              <a:effectLst/>
            </a:endParaRPr>
          </a:p>
          <a:p>
            <a:endParaRPr lang="it-IT" sz="4000" dirty="0">
              <a:solidFill>
                <a:schemeClr val="bg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5652A25-D748-4B5E-B4D1-8CF443C03500}"/>
              </a:ext>
            </a:extLst>
          </p:cNvPr>
          <p:cNvSpPr txBox="1"/>
          <p:nvPr/>
        </p:nvSpPr>
        <p:spPr>
          <a:xfrm>
            <a:off x="459419" y="1844513"/>
            <a:ext cx="8225162" cy="4247317"/>
          </a:xfrm>
          <a:prstGeom prst="rect">
            <a:avLst/>
          </a:prstGeom>
          <a:solidFill>
            <a:srgbClr val="FF66FF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it-IT" i="0" dirty="0">
                <a:effectLst/>
              </a:rPr>
              <a:t>In quel tempo. L’angelo Gabriele fu mandato da Dio in una città della Galilea, chiamata </a:t>
            </a:r>
            <a:r>
              <a:rPr lang="it-IT" i="0" dirty="0" err="1">
                <a:effectLst/>
              </a:rPr>
              <a:t>Nàzaret</a:t>
            </a:r>
            <a:r>
              <a:rPr lang="it-IT" i="0" dirty="0">
                <a:effectLst/>
              </a:rPr>
              <a:t>, a una vergine, promessa sposa di un uomo della casa di Davide, di nome Giuseppe. La vergine si chiamava Maria. Entrando da lei, disse: «</a:t>
            </a:r>
            <a:r>
              <a:rPr lang="it-IT" i="0" dirty="0" err="1">
                <a:effectLst/>
              </a:rPr>
              <a:t>Rallégrati</a:t>
            </a:r>
            <a:r>
              <a:rPr lang="it-IT" i="0" dirty="0">
                <a:effectLst/>
              </a:rPr>
              <a:t>, piena di grazia: il Signore è con te». A queste parole ella fu molto turbata e si domandava che senso avesse un saluto come questo. L’angelo le disse: «Non temere, Maria, perché hai trovato grazia presso Dio. Ed ecco, concepirai un figlio, lo darai alla luce e lo chiamerai Gesù. Sarà grande e verrà chiamato Figlio dell’Altissimo; il Signore Dio gli darà il trono di Davide suo padre e regnerà per sempre sulla casa di Giacobbe e il suo regno non avrà fine». Allora Maria disse all’angelo: «Come avverrà questo, poiché non conosco uomo?». Le rispose l’angelo: «Lo Spirito Santo scenderà su di te e la potenza dell’Altissimo ti coprirà con la sua ombra. Perciò colui che nascerà sarà santo e sarà chiamato Figlio di Dio. Ed ecco, Elisabetta, tua parente, nella sua vecchiaia ha concepito anch’essa un figlio e questo è il sesto mese per lei, che era detta sterile: nulla è impossibile a Dio». Allora Maria disse: «Ecco la serva del Signore: avvenga per me secondo la tua parola».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0594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7500">
        <p:fade/>
      </p:transition>
    </mc:Choice>
    <mc:Fallback xmlns="">
      <p:transition spd="med" advClick="0" advTm="1075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B115116-45F0-4BE9-8608-5DE5885661FA}"/>
              </a:ext>
            </a:extLst>
          </p:cNvPr>
          <p:cNvSpPr txBox="1"/>
          <p:nvPr/>
        </p:nvSpPr>
        <p:spPr>
          <a:xfrm>
            <a:off x="340567" y="905346"/>
            <a:ext cx="8462865" cy="4801314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Il profeta è contento, pieno di gioia perché «vede» l’arrivo del Messia.</a:t>
            </a:r>
          </a:p>
          <a:p>
            <a:r>
              <a:rPr lang="it-IT" b="1" dirty="0">
                <a:solidFill>
                  <a:schemeClr val="bg1"/>
                </a:solidFill>
              </a:rPr>
              <a:t>Nei primi dieci versetti del cap. 62 viene descritta la Santa Sion come una città perfetta, pronta ad accogliere il suo Re che ne prende possesso. </a:t>
            </a:r>
          </a:p>
          <a:p>
            <a:r>
              <a:rPr lang="it-IT" b="1" dirty="0">
                <a:solidFill>
                  <a:schemeClr val="bg1"/>
                </a:solidFill>
              </a:rPr>
              <a:t>Qui, siamo al centro della visione, ed ecco il re che avanza trionfante, accolto come si deve perché «è uno che </a:t>
            </a:r>
            <a:r>
              <a:rPr lang="it-IT" b="1" i="1" dirty="0">
                <a:solidFill>
                  <a:schemeClr val="bg1"/>
                </a:solidFill>
              </a:rPr>
              <a:t>parla con giustizia </a:t>
            </a:r>
            <a:r>
              <a:rPr lang="it-IT" b="1" dirty="0">
                <a:solidFill>
                  <a:schemeClr val="bg1"/>
                </a:solidFill>
              </a:rPr>
              <a:t>ed è </a:t>
            </a:r>
            <a:r>
              <a:rPr lang="it-IT" b="1" i="1" dirty="0">
                <a:solidFill>
                  <a:schemeClr val="bg1"/>
                </a:solidFill>
              </a:rPr>
              <a:t>grande nel salvare</a:t>
            </a:r>
            <a:r>
              <a:rPr lang="it-IT" b="1" dirty="0">
                <a:solidFill>
                  <a:schemeClr val="bg1"/>
                </a:solidFill>
              </a:rPr>
              <a:t>».</a:t>
            </a:r>
          </a:p>
          <a:p>
            <a:r>
              <a:rPr lang="it-IT" b="1" dirty="0">
                <a:solidFill>
                  <a:schemeClr val="bg1"/>
                </a:solidFill>
              </a:rPr>
              <a:t>Ma il suo manto è rosso, rosso di sangue perché ha dovuto combattere, e da solo, per trionfare contro i suoi nemici.</a:t>
            </a:r>
          </a:p>
          <a:p>
            <a:r>
              <a:rPr lang="it-IT" b="1" dirty="0">
                <a:solidFill>
                  <a:schemeClr val="bg1"/>
                </a:solidFill>
              </a:rPr>
              <a:t>Il cap. 63/64/65 e 66 riportano una lunga riflessione «storica» sull’azione fatta da Dio, per il suo popolo per poter arrivare a questa istaurazione messianica. Si passano in rassegna i vari peccati d’Israele ma si conclude  con la conferma della promessa: «</a:t>
            </a:r>
            <a:r>
              <a:rPr lang="it-IT" b="1" i="1" dirty="0">
                <a:solidFill>
                  <a:schemeClr val="bg1"/>
                </a:solidFill>
              </a:rPr>
              <a:t>come i nuovi cieli e la nuova terra, che io farò, dureranno per sempre davanti a me – oracolo del Signore – così dureranno la vostra discendenza e il vostro nome</a:t>
            </a:r>
            <a:r>
              <a:rPr lang="it-IT" b="1" dirty="0">
                <a:solidFill>
                  <a:schemeClr val="bg1"/>
                </a:solidFill>
              </a:rPr>
              <a:t>» (</a:t>
            </a:r>
            <a:r>
              <a:rPr lang="it-IT" b="1" dirty="0" err="1">
                <a:solidFill>
                  <a:schemeClr val="bg1"/>
                </a:solidFill>
              </a:rPr>
              <a:t>Is</a:t>
            </a:r>
            <a:r>
              <a:rPr lang="it-IT" b="1" dirty="0">
                <a:solidFill>
                  <a:schemeClr val="bg1"/>
                </a:solidFill>
              </a:rPr>
              <a:t> 66,22).</a:t>
            </a:r>
          </a:p>
          <a:p>
            <a:r>
              <a:rPr lang="it-IT" b="1" dirty="0">
                <a:solidFill>
                  <a:schemeClr val="bg1"/>
                </a:solidFill>
              </a:rPr>
              <a:t>Tutta questa sezione si applica ovviamente alla venuta del Signore Gesù, sia nella veste del Dio incarnato, nel grembo della Vergine, bambino fragile e bisognoso di protezione, che nelle funzioni di giudice, grande nel salvare.</a:t>
            </a:r>
          </a:p>
          <a:p>
            <a:endParaRPr lang="it-IT" b="1" dirty="0">
              <a:solidFill>
                <a:schemeClr val="bg1"/>
              </a:solidFill>
            </a:endParaRPr>
          </a:p>
          <a:p>
            <a:r>
              <a:rPr lang="it-IT" b="1" dirty="0">
                <a:solidFill>
                  <a:schemeClr val="bg1"/>
                </a:solidFill>
              </a:rPr>
              <a:t>Noi ci dobbiamo avvicinare al presepe di Natale con questo duplice registro .</a:t>
            </a:r>
          </a:p>
        </p:txBody>
      </p:sp>
    </p:spTree>
    <p:extLst>
      <p:ext uri="{BB962C8B-B14F-4D97-AF65-F5344CB8AC3E}">
        <p14:creationId xmlns:p14="http://schemas.microsoft.com/office/powerpoint/2010/main" val="113706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29500">
        <p:fade/>
      </p:transition>
    </mc:Choice>
    <mc:Fallback xmlns="">
      <p:transition spd="med" advClick="0" advTm="1295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A94ECE-0F8A-44CB-958F-72BB8A034596}"/>
              </a:ext>
            </a:extLst>
          </p:cNvPr>
          <p:cNvSpPr txBox="1"/>
          <p:nvPr/>
        </p:nvSpPr>
        <p:spPr>
          <a:xfrm>
            <a:off x="499686" y="733314"/>
            <a:ext cx="7883371" cy="5078313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In questi saluti finali ai Filippesi c’è un pensiero guida preciso: </a:t>
            </a:r>
            <a:r>
              <a:rPr lang="it-IT" b="1" i="1" dirty="0">
                <a:solidFill>
                  <a:schemeClr val="bg1"/>
                </a:solidFill>
                <a:effectLst/>
              </a:rPr>
              <a:t>Il Signore è vicino! </a:t>
            </a:r>
          </a:p>
          <a:p>
            <a:r>
              <a:rPr lang="it-IT" b="1" dirty="0">
                <a:solidFill>
                  <a:schemeClr val="bg1"/>
                </a:solidFill>
              </a:rPr>
              <a:t>Ne segue inevitabilmente un invito da parte di Paolo, altrettanto diretto e perentorio: </a:t>
            </a:r>
            <a:r>
              <a:rPr lang="it-IT" b="1" i="1" dirty="0">
                <a:solidFill>
                  <a:schemeClr val="bg1"/>
                </a:solidFill>
                <a:effectLst/>
              </a:rPr>
              <a:t>Siate sempre lieti nel Signore, ve lo ripeto: siate lieti</a:t>
            </a:r>
            <a:r>
              <a:rPr lang="it-IT" b="1" i="0" dirty="0">
                <a:solidFill>
                  <a:schemeClr val="bg1"/>
                </a:solidFill>
                <a:effectLst/>
              </a:rPr>
              <a:t>.</a:t>
            </a:r>
          </a:p>
          <a:p>
            <a:r>
              <a:rPr lang="it-IT" b="1" dirty="0">
                <a:solidFill>
                  <a:schemeClr val="bg1"/>
                </a:solidFill>
              </a:rPr>
              <a:t>Un pensiero e un invito che mettono eccitazione, spingono alla festa.</a:t>
            </a:r>
          </a:p>
          <a:p>
            <a:r>
              <a:rPr lang="it-IT" b="1" dirty="0">
                <a:solidFill>
                  <a:schemeClr val="bg1"/>
                </a:solidFill>
              </a:rPr>
              <a:t>Spesso il divertimento, la festa fa rima con stordimento, svuotamento del cervello, assenza di controllo.</a:t>
            </a:r>
          </a:p>
          <a:p>
            <a:r>
              <a:rPr lang="it-IT" b="1" dirty="0">
                <a:solidFill>
                  <a:schemeClr val="bg1"/>
                </a:solidFill>
              </a:rPr>
              <a:t>Invece la felicità che deriva dalla certezza della vicinanza del Signore sveglia ed esalta nel credente «</a:t>
            </a:r>
            <a:r>
              <a:rPr lang="it-IT" b="1" i="1" dirty="0">
                <a:solidFill>
                  <a:schemeClr val="bg1"/>
                </a:solidFill>
                <a:effectLst/>
              </a:rPr>
              <a:t>quello che è vero, quello che è nobile, quello che è giusto, quello che è puro, quello che è amabile, quello che è onorato, ciò che è virtù e ciò che merita lode</a:t>
            </a:r>
            <a:r>
              <a:rPr lang="it-IT" b="1" i="0" dirty="0">
                <a:solidFill>
                  <a:schemeClr val="bg1"/>
                </a:solidFill>
                <a:effectLst/>
              </a:rPr>
              <a:t>» .</a:t>
            </a:r>
          </a:p>
          <a:p>
            <a:r>
              <a:rPr lang="it-IT" b="1" dirty="0">
                <a:solidFill>
                  <a:schemeClr val="bg1"/>
                </a:solidFill>
              </a:rPr>
              <a:t>La festa cristiana è un carosello di buone azioni, uno sventolio di segni di attenzioni agli altri, un gridare buoni pensieri, è forte attenzione ai poveri e ai bisognosi.</a:t>
            </a:r>
          </a:p>
          <a:p>
            <a:r>
              <a:rPr lang="it-IT" b="1" dirty="0">
                <a:solidFill>
                  <a:schemeClr val="bg1"/>
                </a:solidFill>
              </a:rPr>
              <a:t>Il cristiano non festeggia da solo o con gli amici, ma con tutti e, se deve scegliere, sceglie di stare con i poveri e i bisognosi.</a:t>
            </a:r>
          </a:p>
          <a:p>
            <a:r>
              <a:rPr lang="it-IT" b="1" dirty="0">
                <a:solidFill>
                  <a:schemeClr val="bg1"/>
                </a:solidFill>
              </a:rPr>
              <a:t>Per questo a Natale fioriscono le iniziative di «carità», non perché a Natale siamo più buoni ma perché è festa e questa,  per definizione, non scarta nessuno non esclude ma accoglie perché è un’anticipazione del Paradiso che ci attende.</a:t>
            </a:r>
          </a:p>
        </p:txBody>
      </p:sp>
    </p:spTree>
    <p:extLst>
      <p:ext uri="{BB962C8B-B14F-4D97-AF65-F5344CB8AC3E}">
        <p14:creationId xmlns:p14="http://schemas.microsoft.com/office/powerpoint/2010/main" val="104471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3000">
        <p:fade/>
      </p:transition>
    </mc:Choice>
    <mc:Fallback xmlns="">
      <p:transition spd="med" advClick="0" advTm="73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EDE8FD4-AD74-48BE-8EE4-EFF2B025F6C6}"/>
              </a:ext>
            </a:extLst>
          </p:cNvPr>
          <p:cNvSpPr txBox="1"/>
          <p:nvPr/>
        </p:nvSpPr>
        <p:spPr>
          <a:xfrm>
            <a:off x="626781" y="335845"/>
            <a:ext cx="7890437" cy="6186309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Siamo all’ora zero dell’anno zero della storia cristiana.</a:t>
            </a:r>
          </a:p>
          <a:p>
            <a:r>
              <a:rPr lang="it-IT" b="1" dirty="0">
                <a:solidFill>
                  <a:schemeClr val="bg1"/>
                </a:solidFill>
              </a:rPr>
              <a:t>Siamo nella storia, i fatti sono circostanziati: </a:t>
            </a:r>
            <a:r>
              <a:rPr lang="it-IT" sz="1800" b="1" i="1" baseline="30000" dirty="0">
                <a:solidFill>
                  <a:schemeClr val="bg1"/>
                </a:solidFill>
                <a:effectLst/>
              </a:rPr>
              <a:t>26</a:t>
            </a:r>
            <a:r>
              <a:rPr lang="it-IT" b="1" i="1" dirty="0">
                <a:solidFill>
                  <a:schemeClr val="bg1"/>
                </a:solidFill>
                <a:effectLst/>
              </a:rPr>
              <a:t>Al sesto mese, l'angelo Gabriele fu mandato da Dio in una città della Galilea, chiamata </a:t>
            </a:r>
            <a:r>
              <a:rPr lang="it-IT" b="1" i="1" dirty="0" err="1">
                <a:solidFill>
                  <a:schemeClr val="bg1"/>
                </a:solidFill>
                <a:effectLst/>
              </a:rPr>
              <a:t>Nàzaret</a:t>
            </a:r>
            <a:r>
              <a:rPr lang="it-IT" b="1" i="1" dirty="0">
                <a:solidFill>
                  <a:schemeClr val="bg1"/>
                </a:solidFill>
                <a:effectLst/>
              </a:rPr>
              <a:t>, </a:t>
            </a:r>
            <a:r>
              <a:rPr lang="it-IT" sz="1800" b="1" i="1" baseline="30000" dirty="0">
                <a:solidFill>
                  <a:schemeClr val="bg1"/>
                </a:solidFill>
                <a:effectLst/>
              </a:rPr>
              <a:t>27</a:t>
            </a:r>
            <a:r>
              <a:rPr lang="it-IT" b="1" i="1" dirty="0">
                <a:solidFill>
                  <a:schemeClr val="bg1"/>
                </a:solidFill>
                <a:effectLst/>
              </a:rPr>
              <a:t>a una vergine, promessa sposa di un uomo della casa di Davide, di nome Giuseppe. La vergine si chiamava Maria </a:t>
            </a:r>
            <a:r>
              <a:rPr lang="it-IT" b="1" i="1" dirty="0">
                <a:solidFill>
                  <a:schemeClr val="bg1"/>
                </a:solidFill>
              </a:rPr>
              <a:t>… </a:t>
            </a:r>
            <a:r>
              <a:rPr lang="it-IT" b="1" i="1" dirty="0">
                <a:solidFill>
                  <a:schemeClr val="bg1"/>
                </a:solidFill>
                <a:effectLst/>
              </a:rPr>
              <a:t>un decreto di Cesare Augusto ordinò che si facesse il censimento di tutta la terra. </a:t>
            </a:r>
            <a:r>
              <a:rPr lang="it-IT" sz="1800" b="1" i="1" baseline="30000" dirty="0">
                <a:solidFill>
                  <a:schemeClr val="bg1"/>
                </a:solidFill>
                <a:effectLst/>
              </a:rPr>
              <a:t>2</a:t>
            </a:r>
            <a:r>
              <a:rPr lang="it-IT" b="1" i="1" dirty="0">
                <a:solidFill>
                  <a:schemeClr val="bg1"/>
                </a:solidFill>
                <a:effectLst/>
              </a:rPr>
              <a:t>Questo primo censimento fu fatto quando </a:t>
            </a:r>
            <a:r>
              <a:rPr lang="it-IT" b="1" i="1" dirty="0" err="1">
                <a:solidFill>
                  <a:schemeClr val="bg1"/>
                </a:solidFill>
                <a:effectLst/>
              </a:rPr>
              <a:t>Quirinio</a:t>
            </a:r>
            <a:r>
              <a:rPr lang="it-IT" b="1" i="1" dirty="0">
                <a:solidFill>
                  <a:schemeClr val="bg1"/>
                </a:solidFill>
                <a:effectLst/>
              </a:rPr>
              <a:t> era governatore della Siria. </a:t>
            </a:r>
          </a:p>
          <a:p>
            <a:r>
              <a:rPr lang="it-IT" b="1" dirty="0">
                <a:solidFill>
                  <a:schemeClr val="bg1"/>
                </a:solidFill>
              </a:rPr>
              <a:t>Eppure sta accadendo qualcosa che è impossibile per la fisica e per la storia, qualcosa che neanche la fantasia dei greci, degli egizi o dei babilonesi poteva immaginare: il creatore si fa creatura. È come se uno scultore si innamorasse così tanto della sua statua da diventare lui stesso statua. Come se quell’opera venisse rubata, sfregiata e poi distrutta ma alla fine l’artista risorgesse dalle ceneri della statua distrutta e ritornasse integro a mostrarsi a noi con il suo simulacro in mano.</a:t>
            </a:r>
          </a:p>
          <a:p>
            <a:r>
              <a:rPr lang="it-IT" b="1" dirty="0">
                <a:solidFill>
                  <a:schemeClr val="bg1"/>
                </a:solidFill>
              </a:rPr>
              <a:t>Eppure questo impossibile è accaduto.</a:t>
            </a:r>
          </a:p>
          <a:p>
            <a:r>
              <a:rPr lang="it-IT" b="1" dirty="0">
                <a:solidFill>
                  <a:schemeClr val="bg1"/>
                </a:solidFill>
              </a:rPr>
              <a:t>Tutta la nostra fede dipende da questa ora zero, che però ci è ricordata solo dal Vangelo di Luca, uno dei due evangelisti non apostoli, che ha raccolto le confidenze di altri e non è stato testimone diretto della vita di Gesù, tanto meno della sua nascita. Precarietà della storia cristiana!</a:t>
            </a:r>
          </a:p>
          <a:p>
            <a:r>
              <a:rPr lang="it-IT" b="1" dirty="0">
                <a:solidFill>
                  <a:schemeClr val="bg1"/>
                </a:solidFill>
              </a:rPr>
              <a:t>E tutte le feste mariane, (annunciazione, immacolata concezione, assunzione e maternità divina - oggi) dipendono da questo «Ecco» che solo Luca ha conservato per noi. </a:t>
            </a:r>
          </a:p>
        </p:txBody>
      </p:sp>
    </p:spTree>
    <p:extLst>
      <p:ext uri="{BB962C8B-B14F-4D97-AF65-F5344CB8AC3E}">
        <p14:creationId xmlns:p14="http://schemas.microsoft.com/office/powerpoint/2010/main" val="176584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28000">
        <p:fade/>
      </p:transition>
    </mc:Choice>
    <mc:Fallback xmlns="">
      <p:transition spd="med" advClick="0" advTm="128000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4447</TotalTime>
  <Words>2083</Words>
  <Application>Microsoft Office PowerPoint</Application>
  <PresentationFormat>Presentazione su schermo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0" baseType="lpstr">
      <vt:lpstr>Arial</vt:lpstr>
      <vt:lpstr>Arial</vt:lpstr>
      <vt:lpstr>Calibri</vt:lpstr>
      <vt:lpstr>Calibri Light</vt:lpstr>
      <vt:lpstr>inherit</vt:lpstr>
      <vt:lpstr>Noto Sans</vt:lpstr>
      <vt:lpstr>Southern</vt:lpstr>
      <vt:lpstr>Tema di Office</vt:lpstr>
      <vt:lpstr>Presentazione standard di PowerPoint</vt:lpstr>
      <vt:lpstr>Preghiera alla Madre silenziosa – di John Henry Newman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Daniela Paci</dc:creator>
  <cp:lastModifiedBy>Daniela Paci</cp:lastModifiedBy>
  <cp:revision>439</cp:revision>
  <dcterms:created xsi:type="dcterms:W3CDTF">2020-05-07T07:54:40Z</dcterms:created>
  <dcterms:modified xsi:type="dcterms:W3CDTF">2023-12-14T17:54:31Z</dcterms:modified>
</cp:coreProperties>
</file>