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7" r:id="rId3"/>
    <p:sldId id="258" r:id="rId4"/>
    <p:sldId id="259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ano Mezzenzana" initials="SM" lastIdx="1" clrIdx="0">
    <p:extLst>
      <p:ext uri="{19B8F6BF-5375-455C-9EA6-DF929625EA0E}">
        <p15:presenceInfo xmlns:p15="http://schemas.microsoft.com/office/powerpoint/2012/main" userId="S::smezzenzana@duomoviaggi.it::e70bc99c-0001-44be-bfdd-00a41bcc38e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DDA746"/>
    <a:srgbClr val="990099"/>
    <a:srgbClr val="FF6699"/>
    <a:srgbClr val="660066"/>
    <a:srgbClr val="FF3399"/>
    <a:srgbClr val="CC3399"/>
    <a:srgbClr val="800080"/>
    <a:srgbClr val="D6009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05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86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9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97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63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43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4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60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81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92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12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26F38-CFA6-45A3-8C93-DE39F776150F}" type="datetimeFigureOut">
              <a:rPr lang="it-IT" smtClean="0"/>
              <a:t>21/12/2021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AD673-F619-4B29-83A1-0A2C3DE0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F39BE38-1C8A-42D6-AE9A-F6636068E71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 descr="Immagine che contiene luce, cielo notturno&#10;&#10;Descrizione generata automaticamente">
            <a:extLst>
              <a:ext uri="{FF2B5EF4-FFF2-40B4-BE49-F238E27FC236}">
                <a16:creationId xmlns:a16="http://schemas.microsoft.com/office/drawing/2014/main" id="{79146D87-D98B-4CC6-92B5-151D954E3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66" y="0"/>
            <a:ext cx="5108362" cy="287633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35EA509A-5C1E-43A5-8590-1168BE860660}"/>
              </a:ext>
            </a:extLst>
          </p:cNvPr>
          <p:cNvSpPr/>
          <p:nvPr/>
        </p:nvSpPr>
        <p:spPr>
          <a:xfrm>
            <a:off x="5824778" y="0"/>
            <a:ext cx="295291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3F9E936-6A26-4179-9B6E-EC0971D8FD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552" y="258539"/>
            <a:ext cx="1466480" cy="141825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FAFFB25-1F8B-4408-BBF4-EFC3A2662DB9}"/>
              </a:ext>
            </a:extLst>
          </p:cNvPr>
          <p:cNvSpPr txBox="1"/>
          <p:nvPr/>
        </p:nvSpPr>
        <p:spPr>
          <a:xfrm>
            <a:off x="5824778" y="1951277"/>
            <a:ext cx="2952916" cy="4154984"/>
          </a:xfrm>
          <a:prstGeom prst="rect">
            <a:avLst/>
          </a:prstGeom>
          <a:solidFill>
            <a:schemeClr val="bg1">
              <a:alpha val="93725"/>
            </a:schemeClr>
          </a:solidFill>
          <a:ln cmpd="sng">
            <a:noFill/>
          </a:ln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dicembre</a:t>
            </a:r>
          </a:p>
          <a:p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NATALE DEL SIGNORE</a:t>
            </a:r>
          </a:p>
          <a:p>
            <a:r>
              <a:rPr lang="it-IT" sz="2800" i="1" dirty="0">
                <a:solidFill>
                  <a:srgbClr val="1A1A1A"/>
                </a:solidFill>
              </a:rPr>
              <a:t>il Verbo si fece carne e venne ad abitare in mezzo a noi</a:t>
            </a:r>
            <a:endParaRPr 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Introduzione </a:t>
            </a:r>
          </a:p>
          <a:p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 letture</a:t>
            </a:r>
          </a:p>
        </p:txBody>
      </p:sp>
      <p:pic>
        <p:nvPicPr>
          <p:cNvPr id="4" name="Immagine 3" descr="Immagine che contiene persona&#10;&#10;Descrizione generata automaticamente">
            <a:extLst>
              <a:ext uri="{FF2B5EF4-FFF2-40B4-BE49-F238E27FC236}">
                <a16:creationId xmlns:a16="http://schemas.microsoft.com/office/drawing/2014/main" id="{1A29AD21-2ABC-4F3C-9606-E64D7E1613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171"/>
            <a:ext cx="8643032" cy="693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66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16FEA16-4A43-41FB-960C-6810940941D8}"/>
              </a:ext>
            </a:extLst>
          </p:cNvPr>
          <p:cNvSpPr/>
          <p:nvPr/>
        </p:nvSpPr>
        <p:spPr>
          <a:xfrm>
            <a:off x="446973" y="168402"/>
            <a:ext cx="620394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FF0000"/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LETTURA</a:t>
            </a:r>
            <a:r>
              <a:rPr lang="it-IT" sz="4000" dirty="0">
                <a:solidFill>
                  <a:srgbClr val="FF0000"/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</a:p>
          <a:p>
            <a:r>
              <a:rPr lang="it-IT" sz="3200" dirty="0">
                <a:solidFill>
                  <a:srgbClr val="FF0000"/>
                </a:solidFill>
                <a:latin typeface="Noto Sans"/>
              </a:rPr>
              <a:t>Dal libro del profeta Isaia </a:t>
            </a:r>
            <a:r>
              <a:rPr lang="it-IT" sz="3200" b="0" i="0" dirty="0">
                <a:solidFill>
                  <a:srgbClr val="FF0000"/>
                </a:solidFill>
                <a:effectLst/>
                <a:latin typeface="Noto Sans" panose="020B0502040504020204" pitchFamily="34"/>
              </a:rPr>
              <a:t>2, 1-5</a:t>
            </a:r>
            <a:endParaRPr lang="it-IT" sz="3200" b="0" i="0" dirty="0">
              <a:solidFill>
                <a:srgbClr val="FF0000"/>
              </a:solidFill>
              <a:effectLst/>
              <a:latin typeface="Noto San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BF95227-A1E5-43A8-A4BB-1AB82A611C2C}"/>
              </a:ext>
            </a:extLst>
          </p:cNvPr>
          <p:cNvSpPr txBox="1"/>
          <p:nvPr/>
        </p:nvSpPr>
        <p:spPr>
          <a:xfrm>
            <a:off x="550415" y="1807852"/>
            <a:ext cx="8043169" cy="28623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it-IT" b="0" i="0" dirty="0">
                <a:solidFill>
                  <a:srgbClr val="1A1A1A"/>
                </a:solidFill>
                <a:effectLst/>
              </a:rPr>
              <a:t>Messaggio che Isaia, figlio di </a:t>
            </a:r>
            <a:r>
              <a:rPr lang="it-IT" b="0" i="0" dirty="0" err="1">
                <a:solidFill>
                  <a:srgbClr val="1A1A1A"/>
                </a:solidFill>
                <a:effectLst/>
              </a:rPr>
              <a:t>Amoz</a:t>
            </a:r>
            <a:r>
              <a:rPr lang="it-IT" b="0" i="0" dirty="0">
                <a:solidFill>
                  <a:srgbClr val="1A1A1A"/>
                </a:solidFill>
                <a:effectLst/>
              </a:rPr>
              <a:t>, ricevette in visione su Giuda e su Gerusalemme. Alla fine dei giorni, il monte del tempio del Signore sarà saldo sulla cima dei monti e s’innalzerà sopra i colli, e ad esso affluiranno tutte le genti. Verranno molti popoli e diranno: «Venite, saliamo sul monte del Signore, al tempio del Dio di Giacobbe, perché ci insegni le sue vie e possiamo camminare per i suoi sentieri». Poiché da Sion uscirà la legge e da Gerusalemme la parola del Signore. Egli sarà giudice fra le genti e arbitro fra molti popoli. Spezzeranno le loro spade e ne faranno aratri, delle loro lance faranno falci; una nazione non alzerà più la spada contro un’altra nazione, non impareranno più l’arte della guerra. Casa di Giacobbe, venite, camminiamo nella luce del Signore.</a:t>
            </a:r>
            <a:endParaRPr lang="it-IT" b="0" i="1" dirty="0">
              <a:solidFill>
                <a:srgbClr val="222222"/>
              </a:solidFill>
              <a:effectLst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841EBD9-AF65-41BB-ACBE-5C9A6C4A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663" y="1824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94C6EEF-75E0-4C38-9012-DA001C411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196" y="2532975"/>
            <a:ext cx="9144000" cy="0"/>
          </a:xfrm>
          <a:prstGeom prst="rect">
            <a:avLst/>
          </a:prstGeom>
          <a:solidFill>
            <a:srgbClr val="FF7C80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5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3300">
        <p:fade/>
      </p:transition>
    </mc:Choice>
    <mc:Fallback xmlns="">
      <p:transition spd="med" advClick="0" advTm="733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8E75FEF-9018-4F81-83D0-6FD96C907F53}"/>
              </a:ext>
            </a:extLst>
          </p:cNvPr>
          <p:cNvSpPr/>
          <p:nvPr/>
        </p:nvSpPr>
        <p:spPr>
          <a:xfrm>
            <a:off x="581489" y="248584"/>
            <a:ext cx="77280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EPISTOLA</a:t>
            </a:r>
            <a:r>
              <a:rPr lang="it-IT" sz="4000" dirty="0">
                <a:solidFill>
                  <a:srgbClr val="FF0000"/>
                </a:solidFill>
              </a:rPr>
              <a:t> </a:t>
            </a:r>
          </a:p>
          <a:p>
            <a:r>
              <a:rPr lang="it-IT" sz="3200" dirty="0">
                <a:solidFill>
                  <a:srgbClr val="FF0000"/>
                </a:solidFill>
              </a:rPr>
              <a:t>II Lettera ai </a:t>
            </a:r>
            <a:r>
              <a:rPr lang="it-IT" sz="3200" b="0" i="0" dirty="0">
                <a:solidFill>
                  <a:srgbClr val="FF0000"/>
                </a:solidFill>
                <a:effectLst/>
              </a:rPr>
              <a:t>Galati 4, 4-6</a:t>
            </a:r>
            <a:endParaRPr lang="it-IT" sz="4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1D67DCC-45AE-4034-864A-38DA5E98541A}"/>
              </a:ext>
            </a:extLst>
          </p:cNvPr>
          <p:cNvSpPr txBox="1"/>
          <p:nvPr/>
        </p:nvSpPr>
        <p:spPr>
          <a:xfrm>
            <a:off x="581489" y="1997839"/>
            <a:ext cx="7886968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b="0" i="0" dirty="0">
                <a:solidFill>
                  <a:srgbClr val="1A1A1A"/>
                </a:solidFill>
                <a:effectLst/>
              </a:rPr>
              <a:t>Fratelli, quando venne la pienezza del tempo, Dio mandò il suo Figlio, nato da donna, nato sotto la Legge, per riscattare quelli che erano sotto la Legge, perché ricevessimo l’adozione a figli. E che voi siete figli lo prova il fatto che Dio mandò nei nostri cuori lo Spirito del suo Figlio, il quale grida: «Abbà! Padre!».</a:t>
            </a:r>
            <a:endParaRPr lang="it-IT" b="0" dirty="0">
              <a:solidFill>
                <a:srgbClr val="2222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429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9000">
        <p:fade/>
      </p:transition>
    </mc:Choice>
    <mc:Fallback xmlns="">
      <p:transition spd="med" advClick="0" advTm="59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5252CEF-A611-4C69-9956-BB891BF8B001}"/>
              </a:ext>
            </a:extLst>
          </p:cNvPr>
          <p:cNvSpPr/>
          <p:nvPr/>
        </p:nvSpPr>
        <p:spPr>
          <a:xfrm>
            <a:off x="696896" y="263150"/>
            <a:ext cx="78173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>
                <a:solidFill>
                  <a:srgbClr val="FF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VANGELO</a:t>
            </a:r>
            <a:r>
              <a:rPr lang="it-IT" sz="4000" dirty="0">
                <a:solidFill>
                  <a:srgbClr val="FF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</a:p>
          <a:p>
            <a:r>
              <a:rPr lang="it-IT" sz="3200" dirty="0">
                <a:solidFill>
                  <a:srgbClr val="FF000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Vangelo di </a:t>
            </a:r>
            <a:r>
              <a:rPr lang="it-IT" sz="3200" b="0" i="0" dirty="0">
                <a:solidFill>
                  <a:srgbClr val="FF0000"/>
                </a:solidFill>
                <a:effectLst/>
              </a:rPr>
              <a:t>Giovanni 1, 9-14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B2551E-410F-4600-B334-B7BF7D8C9DDA}"/>
              </a:ext>
            </a:extLst>
          </p:cNvPr>
          <p:cNvSpPr txBox="1"/>
          <p:nvPr/>
        </p:nvSpPr>
        <p:spPr>
          <a:xfrm>
            <a:off x="629729" y="1532657"/>
            <a:ext cx="7817375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b="0" i="0" dirty="0">
                <a:solidFill>
                  <a:srgbClr val="1A1A1A"/>
                </a:solidFill>
                <a:effectLst/>
              </a:rPr>
              <a:t>In quel tempo. Veniva nel mondo la luce vera, quella che illumina ogni uomo. Era nel mondo e il mondo è stato fatto per mezzo di lui; eppure il mondo non lo ha riconosciuto. Venne fra i suoi, e i suoi non lo hanno accolto.</a:t>
            </a:r>
          </a:p>
          <a:p>
            <a:pPr algn="just"/>
            <a:r>
              <a:rPr lang="it-IT" b="0" i="0" dirty="0">
                <a:solidFill>
                  <a:srgbClr val="1A1A1A"/>
                </a:solidFill>
                <a:effectLst/>
              </a:rPr>
              <a:t>A quanti però lo hanno accolto ha dato potere di diventare figli di Dio: a quelli che credono nel suo nome, i quali, non da sangue né da volere di carne né da volere di uomo, ma da Dio sono stati generati. E il Verbo si fece carne e venne ad abitare in mezzo a noi; e noi abbiamo contemplato la sua gloria, gloria come del Figlio unigenito che viene dal Padre, pieno di grazia e di verità. </a:t>
            </a:r>
            <a:endParaRPr lang="it-IT" b="0" i="0" dirty="0">
              <a:solidFill>
                <a:srgbClr val="2222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8059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96600">
        <p:fade/>
      </p:transition>
    </mc:Choice>
    <mc:Fallback xmlns="">
      <p:transition spd="med" advClick="0" advTm="966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98467E48-5923-4B37-9177-3EA4D4BD957F}"/>
              </a:ext>
            </a:extLst>
          </p:cNvPr>
          <p:cNvSpPr/>
          <p:nvPr/>
        </p:nvSpPr>
        <p:spPr>
          <a:xfrm>
            <a:off x="670264" y="488709"/>
            <a:ext cx="3511119" cy="1380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it-IT" sz="4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SALMO</a:t>
            </a:r>
            <a:r>
              <a:rPr lang="it-IT" sz="4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it-IT" sz="4000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Sal 2</a:t>
            </a:r>
            <a:endParaRPr lang="it-IT" sz="32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388272C-8B90-44C0-9A1D-EEB1D4BAAFFB}"/>
              </a:ext>
            </a:extLst>
          </p:cNvPr>
          <p:cNvSpPr txBox="1"/>
          <p:nvPr/>
        </p:nvSpPr>
        <p:spPr>
          <a:xfrm>
            <a:off x="3741938" y="661022"/>
            <a:ext cx="4008268" cy="50783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l" fontAlgn="base"/>
            <a:r>
              <a:rPr lang="it-IT" b="1" i="0" dirty="0">
                <a:solidFill>
                  <a:srgbClr val="1A1A1A"/>
                </a:solidFill>
                <a:effectLst/>
              </a:rPr>
              <a:t>Oggi la luce risplende su di noi.</a:t>
            </a:r>
          </a:p>
          <a:p>
            <a:pPr algn="l" fontAlgn="base"/>
            <a:endParaRPr lang="it-IT" b="0" i="0" dirty="0">
              <a:solidFill>
                <a:srgbClr val="1A1A1A"/>
              </a:solidFill>
              <a:effectLst/>
            </a:endParaRPr>
          </a:p>
          <a:p>
            <a:pPr algn="l" fontAlgn="base"/>
            <a:r>
              <a:rPr lang="it-IT" b="0" i="0" dirty="0">
                <a:solidFill>
                  <a:srgbClr val="1A1A1A"/>
                </a:solidFill>
                <a:effectLst/>
              </a:rPr>
              <a:t>Voglio annunciare il decreto del Signore.</a:t>
            </a:r>
            <a:br>
              <a:rPr lang="it-IT" b="0" i="0" dirty="0">
                <a:solidFill>
                  <a:srgbClr val="1A1A1A"/>
                </a:solidFill>
                <a:effectLst/>
              </a:rPr>
            </a:br>
            <a:r>
              <a:rPr lang="it-IT" b="0" i="0" dirty="0">
                <a:solidFill>
                  <a:srgbClr val="1A1A1A"/>
                </a:solidFill>
                <a:effectLst/>
              </a:rPr>
              <a:t>Egli mi ha detto: «Tu sei mio figlio, io oggi ti ho generato.</a:t>
            </a:r>
            <a:br>
              <a:rPr lang="it-IT" b="0" i="0" dirty="0">
                <a:solidFill>
                  <a:srgbClr val="1A1A1A"/>
                </a:solidFill>
                <a:effectLst/>
              </a:rPr>
            </a:br>
            <a:r>
              <a:rPr lang="it-IT" b="0" i="0" dirty="0">
                <a:solidFill>
                  <a:srgbClr val="1A1A1A"/>
                </a:solidFill>
                <a:effectLst/>
              </a:rPr>
              <a:t>Chiedimi e ti darò in eredità le genti</a:t>
            </a:r>
            <a:br>
              <a:rPr lang="it-IT" b="0" i="0" dirty="0">
                <a:solidFill>
                  <a:srgbClr val="1A1A1A"/>
                </a:solidFill>
                <a:effectLst/>
              </a:rPr>
            </a:br>
            <a:r>
              <a:rPr lang="it-IT" b="0" i="0" dirty="0">
                <a:solidFill>
                  <a:srgbClr val="1A1A1A"/>
                </a:solidFill>
                <a:effectLst/>
              </a:rPr>
              <a:t>e in tuo dominio le terre più lontane». R</a:t>
            </a:r>
          </a:p>
          <a:p>
            <a:pPr algn="l" fontAlgn="base"/>
            <a:endParaRPr lang="it-IT" b="0" i="0" dirty="0">
              <a:solidFill>
                <a:srgbClr val="1A1A1A"/>
              </a:solidFill>
              <a:effectLst/>
            </a:endParaRPr>
          </a:p>
          <a:p>
            <a:pPr algn="l" fontAlgn="base"/>
            <a:r>
              <a:rPr lang="it-IT" b="0" i="0" dirty="0">
                <a:solidFill>
                  <a:srgbClr val="1A1A1A"/>
                </a:solidFill>
                <a:effectLst/>
              </a:rPr>
              <a:t>E ora siate saggi, o sovrani,</a:t>
            </a:r>
            <a:br>
              <a:rPr lang="it-IT" b="0" i="0" dirty="0">
                <a:solidFill>
                  <a:srgbClr val="1A1A1A"/>
                </a:solidFill>
                <a:effectLst/>
              </a:rPr>
            </a:br>
            <a:r>
              <a:rPr lang="it-IT" b="0" i="0" dirty="0">
                <a:solidFill>
                  <a:srgbClr val="1A1A1A"/>
                </a:solidFill>
                <a:effectLst/>
              </a:rPr>
              <a:t>lasciatevi correggere, o giudici della terra;</a:t>
            </a:r>
            <a:br>
              <a:rPr lang="it-IT" b="0" i="0" dirty="0">
                <a:solidFill>
                  <a:srgbClr val="1A1A1A"/>
                </a:solidFill>
                <a:effectLst/>
              </a:rPr>
            </a:br>
            <a:r>
              <a:rPr lang="it-IT" b="0" i="0" dirty="0">
                <a:solidFill>
                  <a:srgbClr val="1A1A1A"/>
                </a:solidFill>
                <a:effectLst/>
              </a:rPr>
              <a:t>servite il Signore con timore</a:t>
            </a:r>
            <a:br>
              <a:rPr lang="it-IT" b="0" i="0" dirty="0">
                <a:solidFill>
                  <a:srgbClr val="1A1A1A"/>
                </a:solidFill>
                <a:effectLst/>
              </a:rPr>
            </a:br>
            <a:r>
              <a:rPr lang="it-IT" b="0" i="0" dirty="0">
                <a:solidFill>
                  <a:srgbClr val="1A1A1A"/>
                </a:solidFill>
                <a:effectLst/>
              </a:rPr>
              <a:t>e rallegratevi con tremore. R</a:t>
            </a:r>
          </a:p>
          <a:p>
            <a:pPr algn="l" fontAlgn="base"/>
            <a:endParaRPr lang="it-IT" b="0" i="0" dirty="0">
              <a:solidFill>
                <a:srgbClr val="1A1A1A"/>
              </a:solidFill>
              <a:effectLst/>
            </a:endParaRPr>
          </a:p>
          <a:p>
            <a:pPr algn="l" fontAlgn="base"/>
            <a:r>
              <a:rPr lang="it-IT" b="0" i="0" dirty="0">
                <a:solidFill>
                  <a:srgbClr val="1A1A1A"/>
                </a:solidFill>
                <a:effectLst/>
              </a:rPr>
              <a:t>«Io stesso ho stabilito il mio sovrano</a:t>
            </a:r>
            <a:br>
              <a:rPr lang="it-IT" b="0" i="0" dirty="0">
                <a:solidFill>
                  <a:srgbClr val="1A1A1A"/>
                </a:solidFill>
                <a:effectLst/>
              </a:rPr>
            </a:br>
            <a:r>
              <a:rPr lang="it-IT" b="0" i="0" dirty="0">
                <a:solidFill>
                  <a:srgbClr val="1A1A1A"/>
                </a:solidFill>
                <a:effectLst/>
              </a:rPr>
              <a:t>sul Sion, mia santa montagna».</a:t>
            </a:r>
            <a:br>
              <a:rPr lang="it-IT" b="0" i="0" dirty="0">
                <a:solidFill>
                  <a:srgbClr val="1A1A1A"/>
                </a:solidFill>
                <a:effectLst/>
              </a:rPr>
            </a:br>
            <a:r>
              <a:rPr lang="it-IT" b="0" i="0" dirty="0">
                <a:solidFill>
                  <a:srgbClr val="1A1A1A"/>
                </a:solidFill>
                <a:effectLst/>
              </a:rPr>
              <a:t>Beato chi in lui si rifugia. R</a:t>
            </a:r>
          </a:p>
          <a:p>
            <a:pPr algn="l" fontAlgn="base"/>
            <a:endParaRPr lang="it-IT" b="0" i="0" dirty="0">
              <a:solidFill>
                <a:srgbClr val="1A1A1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618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1600">
        <p:fade/>
      </p:transition>
    </mc:Choice>
    <mc:Fallback xmlns="">
      <p:transition spd="med" advClick="0" advTm="71600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13557</TotalTime>
  <Words>521</Words>
  <Application>Microsoft Office PowerPoint</Application>
  <PresentationFormat>Presentazione su schermo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inherit</vt:lpstr>
      <vt:lpstr>Noto Sans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Daniela Paci</dc:creator>
  <cp:lastModifiedBy>Daniela Paci</cp:lastModifiedBy>
  <cp:revision>1143</cp:revision>
  <dcterms:created xsi:type="dcterms:W3CDTF">2020-05-07T07:54:40Z</dcterms:created>
  <dcterms:modified xsi:type="dcterms:W3CDTF">2021-12-21T11:17:35Z</dcterms:modified>
</cp:coreProperties>
</file>